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96" y="1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88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59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6841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NeoTótem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104680"/>
            <a:ext cx="672012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Tótem Inteligente para Retail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011817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F515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Asignatura: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PTY4614 – Capstone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F515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Integrantes: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Julián Martínez, Leonardo Pavez, Sebastián Tapia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F515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Sede: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San Joaquín – 2025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8526661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Conclusiones y Valor Añadido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561862" y="2227302"/>
            <a:ext cx="3468767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Integración Tecnológica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7956" y="2714149"/>
            <a:ext cx="4242673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Conexión de IA, desarrollo de software y Business Intelligence.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629" y="1773079"/>
            <a:ext cx="4569023" cy="456902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898" y="3027700"/>
            <a:ext cx="316587" cy="3957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9652" y="2227302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Valor al Cliente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9652" y="2714149"/>
            <a:ext cx="424279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Ofrece una experiencia de compra innovadora y personalizada.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629" y="1773079"/>
            <a:ext cx="4569023" cy="456902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677" y="3027700"/>
            <a:ext cx="316587" cy="3957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9652" y="4680585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Valor a la Empresa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9652" y="5167432"/>
            <a:ext cx="424279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Proporciona KPIs accionables para la toma de decisiones estratégicas.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0629" y="1773079"/>
            <a:ext cx="4569023" cy="456902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677" y="4691479"/>
            <a:ext cx="316587" cy="3957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216229" y="4680585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Factibilidad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87956" y="5167432"/>
            <a:ext cx="4242673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Proyecto factible en 14 semanas con roles definidos y recursos accesibles.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629" y="1773079"/>
            <a:ext cx="4569023" cy="456902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898" y="4691479"/>
            <a:ext cx="316587" cy="39576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87956" y="6679763"/>
            <a:ext cx="7767995" cy="970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¡Gracias!</a:t>
            </a:r>
            <a:endParaRPr lang="en-US" sz="6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0247"/>
            <a:ext cx="70883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Contexto y Problemática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69187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069187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326481"/>
            <a:ext cx="29414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Competencia Digital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816900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El retail físico compite directamente con el comercio electrónico.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069187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069187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326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Brechas Actuales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2816900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Poca personalización, baja automatización y uso limitado de datos en la experiencia en tienda.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52618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752618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Necesidad de Valor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500330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Mejorar la interacción con clientes y generar métricas de valor para la toma de decisiones.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07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Objetivo Principal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58502"/>
            <a:ext cx="7556421" cy="3470196"/>
          </a:xfrm>
          <a:prstGeom prst="roundRect">
            <a:avLst>
              <a:gd name="adj" fmla="val 980"/>
            </a:avLst>
          </a:prstGeom>
          <a:solidFill>
            <a:srgbClr val="E2C2B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85317"/>
            <a:ext cx="6663191" cy="3016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800" b="1" dirty="0">
                <a:latin typeface="Noto Serif HK Bold"/>
                <a:ea typeface="Noto Serif HK Bold" pitchFamily="34" charset="-122"/>
                <a:cs typeface="Noto Serif HK Bold" pitchFamily="34" charset="-120"/>
              </a:rPr>
              <a:t>Desarrollar un Tótem Inteligente</a:t>
            </a:r>
            <a:endParaRPr lang="en-US" sz="2800" dirty="0">
              <a:latin typeface="Noto Serif HK Bold"/>
            </a:endParaRPr>
          </a:p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507004" y="447198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Integrando visión por computadora y reconocimiento de voz para: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533388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Recomendar productos de forma personalizada.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577607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Capturar métricas de interacción (KPIs) para apoyar la toma de decisiones en tienda.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537" y="686872"/>
            <a:ext cx="7730133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Objetivos Específicos y Alcance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8537" y="1971080"/>
            <a:ext cx="6539746" cy="1430774"/>
          </a:xfrm>
          <a:prstGeom prst="roundRect">
            <a:avLst>
              <a:gd name="adj" fmla="val 7669"/>
            </a:avLst>
          </a:prstGeom>
          <a:solidFill>
            <a:srgbClr val="403234"/>
          </a:solidFill>
          <a:ln/>
        </p:spPr>
      </p:sp>
      <p:sp>
        <p:nvSpPr>
          <p:cNvPr id="4" name="Shape 2"/>
          <p:cNvSpPr/>
          <p:nvPr/>
        </p:nvSpPr>
        <p:spPr>
          <a:xfrm>
            <a:off x="678537" y="1948220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E2C2B3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680329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2C2B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967" y="1825704"/>
            <a:ext cx="232648" cy="29075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5231" y="2455783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Diseño de Datos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95231" y="2875121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Modelar la base de datos para registrar todas las interacciones.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412117" y="1948220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E2C2B3"/>
          </a:solidFill>
          <a:ln/>
        </p:spPr>
      </p:sp>
      <p:sp>
        <p:nvSpPr>
          <p:cNvPr id="11" name="Shape 8"/>
          <p:cNvSpPr/>
          <p:nvPr/>
        </p:nvSpPr>
        <p:spPr>
          <a:xfrm>
            <a:off x="10391120" y="1680329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2C2B3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547" y="1825704"/>
            <a:ext cx="232648" cy="29075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95231" y="4325882"/>
            <a:ext cx="317694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Implementación Backend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838405" y="4890611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Servicios de detección, voz y recomendación (FastAPI).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78537" y="3863578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E2C2B3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3595688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2C2B3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967" y="3741063"/>
            <a:ext cx="232648" cy="29075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95112" y="6459839"/>
            <a:ext cx="25031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Desarrollo Frontend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895231" y="6933836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Interfaz de cliente en modo kiosk (Flutter Web).</a:t>
            </a:r>
            <a:endParaRPr lang="en-US" sz="1500" dirty="0"/>
          </a:p>
        </p:txBody>
      </p:sp>
      <p:sp>
        <p:nvSpPr>
          <p:cNvPr id="22" name="Shape 17"/>
          <p:cNvSpPr/>
          <p:nvPr/>
        </p:nvSpPr>
        <p:spPr>
          <a:xfrm>
            <a:off x="7412117" y="3863578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E2C2B3"/>
          </a:solidFill>
          <a:ln/>
        </p:spPr>
      </p:sp>
      <p:sp>
        <p:nvSpPr>
          <p:cNvPr id="23" name="Shape 18"/>
          <p:cNvSpPr/>
          <p:nvPr/>
        </p:nvSpPr>
        <p:spPr>
          <a:xfrm>
            <a:off x="10391120" y="3595688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2C2B3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547" y="3741063"/>
            <a:ext cx="232648" cy="29075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596841" y="2358628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Integración de IA</a:t>
            </a:r>
            <a:endParaRPr lang="en-US" sz="1900" dirty="0"/>
          </a:p>
        </p:txBody>
      </p:sp>
      <p:sp>
        <p:nvSpPr>
          <p:cNvPr id="26" name="Text 20"/>
          <p:cNvSpPr/>
          <p:nvPr/>
        </p:nvSpPr>
        <p:spPr>
          <a:xfrm>
            <a:off x="7582555" y="2861546"/>
            <a:ext cx="6106358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Visión por computador (detección de prendas, color, edad) y (consultas de stock).</a:t>
            </a:r>
            <a:endParaRPr lang="en-US" sz="1500" dirty="0"/>
          </a:p>
        </p:txBody>
      </p:sp>
      <p:sp>
        <p:nvSpPr>
          <p:cNvPr id="28" name="Shape 22"/>
          <p:cNvSpPr/>
          <p:nvPr/>
        </p:nvSpPr>
        <p:spPr>
          <a:xfrm>
            <a:off x="678537" y="6088975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E2C2B3"/>
          </a:solidFill>
          <a:ln/>
        </p:spPr>
      </p:sp>
      <p:sp>
        <p:nvSpPr>
          <p:cNvPr id="29" name="Shape 23"/>
          <p:cNvSpPr/>
          <p:nvPr/>
        </p:nvSpPr>
        <p:spPr>
          <a:xfrm>
            <a:off x="3657540" y="5821085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2C2B3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967" y="5966460"/>
            <a:ext cx="232648" cy="290751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28811" y="4214038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Dashboard BI</a:t>
            </a:r>
            <a:endParaRPr lang="en-US" sz="1900" dirty="0"/>
          </a:p>
        </p:txBody>
      </p:sp>
      <p:sp>
        <p:nvSpPr>
          <p:cNvPr id="32" name="Text 25"/>
          <p:cNvSpPr/>
          <p:nvPr/>
        </p:nvSpPr>
        <p:spPr>
          <a:xfrm>
            <a:off x="7628811" y="4837955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Implementar KPIs clave (CTR, éxito voz, Interacciones de los productos mas vistos).</a:t>
            </a:r>
            <a:endParaRPr lang="en-US" sz="1500" dirty="0"/>
          </a:p>
        </p:txBody>
      </p:sp>
      <p:sp>
        <p:nvSpPr>
          <p:cNvPr id="33" name="Shape 26"/>
          <p:cNvSpPr/>
          <p:nvPr/>
        </p:nvSpPr>
        <p:spPr>
          <a:xfrm>
            <a:off x="7412117" y="6111835"/>
            <a:ext cx="6539746" cy="1430774"/>
          </a:xfrm>
          <a:prstGeom prst="roundRect">
            <a:avLst>
              <a:gd name="adj" fmla="val 7669"/>
            </a:avLst>
          </a:prstGeom>
          <a:solidFill>
            <a:srgbClr val="403234"/>
          </a:solidFill>
          <a:ln/>
        </p:spPr>
      </p:sp>
      <p:sp>
        <p:nvSpPr>
          <p:cNvPr id="34" name="Shape 27"/>
          <p:cNvSpPr/>
          <p:nvPr/>
        </p:nvSpPr>
        <p:spPr>
          <a:xfrm>
            <a:off x="7412117" y="6088975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E2C2B3"/>
          </a:solidFill>
          <a:ln/>
        </p:spPr>
      </p:sp>
      <p:sp>
        <p:nvSpPr>
          <p:cNvPr id="35" name="Shape 28"/>
          <p:cNvSpPr/>
          <p:nvPr/>
        </p:nvSpPr>
        <p:spPr>
          <a:xfrm>
            <a:off x="10391120" y="5821085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2C2B3"/>
          </a:solidFill>
          <a:ln/>
        </p:spPr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5547" y="5966460"/>
            <a:ext cx="232648" cy="290751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628811" y="6596539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Validación</a:t>
            </a:r>
            <a:endParaRPr lang="en-US" sz="1900" dirty="0"/>
          </a:p>
        </p:txBody>
      </p:sp>
      <p:sp>
        <p:nvSpPr>
          <p:cNvPr id="38" name="Text 30"/>
          <p:cNvSpPr/>
          <p:nvPr/>
        </p:nvSpPr>
        <p:spPr>
          <a:xfrm>
            <a:off x="7628811" y="7015877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Asegurar precisión, rendimiento y usabilidad del sistema.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27671" y="503753"/>
            <a:ext cx="7861459" cy="1144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Arquitectura del Sistema NeoTótem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7697399" y="1520607"/>
            <a:ext cx="1901317" cy="29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CL" sz="1200" b="1" dirty="0">
                <a:solidFill>
                  <a:schemeClr val="bg1"/>
                </a:solidFill>
                <a:effectLst/>
                <a:latin typeface="Noto Serif HK"/>
                <a:ea typeface="Times New Roman" panose="02020603050405020304" pitchFamily="18" charset="0"/>
                <a:cs typeface="Arial" panose="020B0604020202020204" pitchFamily="34" charset="0"/>
              </a:rPr>
              <a:t>Cliente</a:t>
            </a:r>
            <a:r>
              <a:rPr lang="es-CL" sz="1200" dirty="0">
                <a:solidFill>
                  <a:schemeClr val="bg1"/>
                </a:solidFill>
                <a:effectLst/>
                <a:latin typeface="Noto Serif HK"/>
                <a:ea typeface="Times New Roman" panose="02020603050405020304" pitchFamily="18" charset="0"/>
                <a:cs typeface="Arial" panose="020B0604020202020204" pitchFamily="34" charset="0"/>
              </a:rPr>
              <a:t>: interactúa con el tótem mediante pantalla y comandos de voz.</a:t>
            </a:r>
          </a:p>
          <a:p>
            <a:r>
              <a:rPr lang="es-CL" sz="1200" b="1" dirty="0">
                <a:solidFill>
                  <a:schemeClr val="bg1"/>
                </a:solidFill>
                <a:effectLst/>
                <a:latin typeface="Noto Serif HK"/>
                <a:ea typeface="Times New Roman" panose="02020603050405020304" pitchFamily="18" charset="0"/>
                <a:cs typeface="Arial" panose="020B0604020202020204" pitchFamily="34" charset="0"/>
              </a:rPr>
              <a:t>Tecnología</a:t>
            </a:r>
            <a:r>
              <a:rPr lang="es-CL" sz="1200" dirty="0">
                <a:solidFill>
                  <a:schemeClr val="bg1"/>
                </a:solidFill>
                <a:effectLst/>
                <a:latin typeface="Noto Serif HK"/>
                <a:ea typeface="Times New Roman" panose="02020603050405020304" pitchFamily="18" charset="0"/>
                <a:cs typeface="Arial" panose="020B0604020202020204" pitchFamily="34" charset="0"/>
              </a:rPr>
              <a:t>: Flutter Web en modo kiosk.</a:t>
            </a:r>
          </a:p>
        </p:txBody>
      </p:sp>
      <p:sp>
        <p:nvSpPr>
          <p:cNvPr id="10" name="Text 6"/>
          <p:cNvSpPr/>
          <p:nvPr/>
        </p:nvSpPr>
        <p:spPr>
          <a:xfrm>
            <a:off x="7729045" y="4140282"/>
            <a:ext cx="6512463" cy="584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CL" sz="1200" b="1" dirty="0">
                <a:solidFill>
                  <a:schemeClr val="bg1"/>
                </a:solidFill>
                <a:effectLst/>
                <a:latin typeface="Noto Serif HK"/>
                <a:ea typeface="Times New Roman" panose="02020603050405020304" pitchFamily="18" charset="0"/>
                <a:cs typeface="Arial" panose="020B0604020202020204" pitchFamily="34" charset="0"/>
              </a:rPr>
              <a:t>Backend con FastAPI:</a:t>
            </a:r>
            <a:r>
              <a:rPr lang="es-CL" sz="1200" dirty="0">
                <a:solidFill>
                  <a:schemeClr val="bg1"/>
                </a:solidFill>
                <a:effectLst/>
                <a:latin typeface="Noto Serif HK"/>
                <a:ea typeface="Times New Roman" panose="02020603050405020304" pitchFamily="18" charset="0"/>
                <a:cs typeface="Arial" panose="020B0604020202020204" pitchFamily="34" charset="0"/>
              </a:rPr>
              <a:t> recibe los datos, los procesa y genera recomendaciones personalizadas.</a:t>
            </a:r>
          </a:p>
          <a:p>
            <a:r>
              <a:rPr lang="es-CL" sz="1200" dirty="0">
                <a:solidFill>
                  <a:schemeClr val="bg1"/>
                </a:solidFill>
                <a:effectLst/>
                <a:latin typeface="Noto Serif HK"/>
                <a:ea typeface="Times New Roman" panose="02020603050405020304" pitchFamily="18" charset="0"/>
                <a:cs typeface="Arial" panose="020B0604020202020204" pitchFamily="34" charset="0"/>
              </a:rPr>
              <a:t>Se orquesta la lógica entre módulos y se decide qué mostrar al usuario</a:t>
            </a:r>
            <a:r>
              <a:rPr lang="es-CL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 8"/>
          <p:cNvSpPr/>
          <p:nvPr/>
        </p:nvSpPr>
        <p:spPr>
          <a:xfrm>
            <a:off x="7729045" y="5758700"/>
            <a:ext cx="6512463" cy="584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CL" sz="1200" dirty="0">
                <a:solidFill>
                  <a:schemeClr val="bg1"/>
                </a:solidFill>
                <a:effectLst/>
                <a:latin typeface="Noto Serif HK"/>
                <a:ea typeface="Times New Roman" panose="02020603050405020304" pitchFamily="18" charset="0"/>
                <a:cs typeface="Arial" panose="020B0604020202020204" pitchFamily="34" charset="0"/>
              </a:rPr>
              <a:t>Se registran las interacciones en una base OLTP.</a:t>
            </a:r>
          </a:p>
          <a:p>
            <a:r>
              <a:rPr lang="es-CL" sz="1200" dirty="0">
                <a:solidFill>
                  <a:schemeClr val="bg1"/>
                </a:solidFill>
                <a:effectLst/>
                <a:latin typeface="Noto Serif HK"/>
                <a:ea typeface="Times New Roman" panose="02020603050405020304" pitchFamily="18" charset="0"/>
                <a:cs typeface="Arial" panose="020B0604020202020204" pitchFamily="34" charset="0"/>
              </a:rPr>
              <a:t>Se consolidan datos en un Data Warehouse para análisis posterior</a:t>
            </a:r>
            <a:r>
              <a:rPr lang="es-CL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 10"/>
          <p:cNvSpPr/>
          <p:nvPr/>
        </p:nvSpPr>
        <p:spPr>
          <a:xfrm>
            <a:off x="7679982" y="2731313"/>
            <a:ext cx="5067850" cy="584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CL" sz="1200" dirty="0">
                <a:solidFill>
                  <a:schemeClr val="bg1"/>
                </a:solidFill>
                <a:effectLst/>
                <a:latin typeface="Noto Serif HK"/>
                <a:ea typeface="Times New Roman" panose="02020603050405020304" pitchFamily="18" charset="0"/>
                <a:cs typeface="Arial" panose="020B0604020202020204" pitchFamily="34" charset="0"/>
              </a:rPr>
              <a:t>Se activa el reconocimiento de voz (ASR) y visión por computadora (YOLOv8 + OpenCV).</a:t>
            </a:r>
          </a:p>
          <a:p>
            <a:r>
              <a:rPr lang="es-CL" sz="1200" dirty="0">
                <a:solidFill>
                  <a:schemeClr val="bg1"/>
                </a:solidFill>
                <a:effectLst/>
                <a:latin typeface="Noto Serif HK"/>
                <a:ea typeface="Times New Roman" panose="02020603050405020304" pitchFamily="18" charset="0"/>
                <a:cs typeface="Arial" panose="020B0604020202020204" pitchFamily="34" charset="0"/>
              </a:rPr>
              <a:t>Se detectan prendas, colores, edad estimada, y se transcribe la voz</a:t>
            </a:r>
            <a:r>
              <a:rPr lang="es-CL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 11"/>
          <p:cNvSpPr/>
          <p:nvPr/>
        </p:nvSpPr>
        <p:spPr>
          <a:xfrm>
            <a:off x="11353056" y="4932408"/>
            <a:ext cx="1942879" cy="233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6056787" y="7577638"/>
            <a:ext cx="7861459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La arquitectura se basa en la integración de múltiples componentes tecnológicos para ofrecer una experiencia fluida y capturar datos valiosos.</a:t>
            </a:r>
            <a:endParaRPr lang="en-US" sz="14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0114FF1-ACF7-4F51-B23B-F502A42E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364" y="1270187"/>
            <a:ext cx="1438476" cy="116221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CEE0A7D-C2DC-429C-9B10-4B010982F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46" y="2674313"/>
            <a:ext cx="1428949" cy="11336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82CCDDD-8B3E-4268-84C0-57DCDC407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480" y="4005532"/>
            <a:ext cx="1352739" cy="112410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87B1714-5A40-4ED0-BB39-3555BF9F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787" y="5382374"/>
            <a:ext cx="1342361" cy="101931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FFB2778-B194-41AA-9F3E-8DE9357B1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6474" y="6696164"/>
            <a:ext cx="1322031" cy="714475"/>
          </a:xfrm>
          <a:prstGeom prst="rect">
            <a:avLst/>
          </a:prstGeom>
        </p:spPr>
      </p:pic>
      <p:pic>
        <p:nvPicPr>
          <p:cNvPr id="30" name="Gráfico 29" descr="Flecha lineal: recto con relleno sólido">
            <a:extLst>
              <a:ext uri="{FF2B5EF4-FFF2-40B4-BE49-F238E27FC236}">
                <a16:creationId xmlns:a16="http://schemas.microsoft.com/office/drawing/2014/main" id="{ED72610B-A146-4EB9-BC27-F21279E5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061954" y="2287421"/>
            <a:ext cx="430824" cy="522344"/>
          </a:xfrm>
          <a:prstGeom prst="rect">
            <a:avLst/>
          </a:prstGeom>
        </p:spPr>
      </p:pic>
      <p:pic>
        <p:nvPicPr>
          <p:cNvPr id="31" name="Gráfico 30" descr="Flecha lineal: recto con relleno sólido">
            <a:extLst>
              <a:ext uri="{FF2B5EF4-FFF2-40B4-BE49-F238E27FC236}">
                <a16:creationId xmlns:a16="http://schemas.microsoft.com/office/drawing/2014/main" id="{7B5794D5-D69A-40B6-A200-22B69BD33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5928403" y="4982646"/>
            <a:ext cx="430824" cy="522344"/>
          </a:xfrm>
          <a:prstGeom prst="rect">
            <a:avLst/>
          </a:prstGeom>
        </p:spPr>
      </p:pic>
      <p:pic>
        <p:nvPicPr>
          <p:cNvPr id="32" name="Gráfico 31" descr="Flecha lineal: recto con relleno sólido">
            <a:extLst>
              <a:ext uri="{FF2B5EF4-FFF2-40B4-BE49-F238E27FC236}">
                <a16:creationId xmlns:a16="http://schemas.microsoft.com/office/drawing/2014/main" id="{13055400-7C8C-46AC-9FFA-7EBD6FC237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7189111" y="3691686"/>
            <a:ext cx="430824" cy="522344"/>
          </a:xfrm>
          <a:prstGeom prst="rect">
            <a:avLst/>
          </a:prstGeom>
        </p:spPr>
      </p:pic>
      <p:pic>
        <p:nvPicPr>
          <p:cNvPr id="34" name="Gráfico 33" descr="Flecha lineal: recto con relleno sólido">
            <a:extLst>
              <a:ext uri="{FF2B5EF4-FFF2-40B4-BE49-F238E27FC236}">
                <a16:creationId xmlns:a16="http://schemas.microsoft.com/office/drawing/2014/main" id="{11E53D95-25A4-4CF6-918A-97745043E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7121220" y="6289601"/>
            <a:ext cx="430824" cy="522344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5BF71B93-D5D6-4891-BDE7-94BF2B61AFF7}"/>
              </a:ext>
            </a:extLst>
          </p:cNvPr>
          <p:cNvSpPr txBox="1"/>
          <p:nvPr/>
        </p:nvSpPr>
        <p:spPr>
          <a:xfrm>
            <a:off x="7597804" y="6853929"/>
            <a:ext cx="776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 err="1">
                <a:solidFill>
                  <a:schemeClr val="bg1"/>
                </a:solidFill>
                <a:effectLst/>
                <a:latin typeface="Noto Serif HK"/>
                <a:ea typeface="Noto Serif HK"/>
                <a:cs typeface="Arial" panose="020B0604020202020204" pitchFamily="34" charset="0"/>
              </a:rPr>
              <a:t>Dashboard</a:t>
            </a:r>
            <a:r>
              <a:rPr lang="es-CL" sz="1200" dirty="0">
                <a:solidFill>
                  <a:schemeClr val="bg1"/>
                </a:solidFill>
                <a:effectLst/>
                <a:latin typeface="Noto Serif HK"/>
                <a:ea typeface="Noto Serif HK"/>
                <a:cs typeface="Arial" panose="020B0604020202020204" pitchFamily="34" charset="0"/>
              </a:rPr>
              <a:t> BI muestra </a:t>
            </a:r>
            <a:r>
              <a:rPr lang="es-CL" sz="1200" dirty="0" err="1">
                <a:solidFill>
                  <a:schemeClr val="bg1"/>
                </a:solidFill>
                <a:effectLst/>
                <a:latin typeface="Noto Serif HK"/>
                <a:ea typeface="Noto Serif HK"/>
                <a:cs typeface="Arial" panose="020B0604020202020204" pitchFamily="34" charset="0"/>
              </a:rPr>
              <a:t>KPIs</a:t>
            </a:r>
            <a:r>
              <a:rPr lang="es-CL" sz="1200" dirty="0">
                <a:solidFill>
                  <a:schemeClr val="bg1"/>
                </a:solidFill>
                <a:effectLst/>
                <a:latin typeface="Noto Serif HK"/>
                <a:ea typeface="Noto Serif HK"/>
                <a:cs typeface="Arial" panose="020B0604020202020204" pitchFamily="34" charset="0"/>
              </a:rPr>
              <a:t> como tasa de éxito de voz, productos más vistos, CTR, etc.</a:t>
            </a:r>
          </a:p>
        </p:txBody>
      </p:sp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4EC56279-D1B1-4ACC-8606-2695F97F98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5775718" cy="82322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12983" y="452223"/>
            <a:ext cx="7861459" cy="1144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Modelo de datos Sistema NeoTótem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7697399" y="1520607"/>
            <a:ext cx="1901317" cy="29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endParaRPr lang="es-CL" sz="1200" dirty="0">
              <a:solidFill>
                <a:schemeClr val="bg1"/>
              </a:solidFill>
              <a:effectLst/>
              <a:latin typeface="Noto Serif HK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11353056" y="4932408"/>
            <a:ext cx="1942879" cy="233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endParaRPr lang="en-US" sz="10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7451E67-07F6-4B5B-9996-3007CBCE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03" y="1597128"/>
            <a:ext cx="12449032" cy="56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3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860" y="466487"/>
            <a:ext cx="4318040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Metodología </a:t>
            </a:r>
            <a:endParaRPr lang="en-US" sz="3300" dirty="0"/>
          </a:p>
        </p:txBody>
      </p:sp>
      <p:sp>
        <p:nvSpPr>
          <p:cNvPr id="25" name="Text 22"/>
          <p:cNvSpPr/>
          <p:nvPr/>
        </p:nvSpPr>
        <p:spPr>
          <a:xfrm>
            <a:off x="9084112" y="2770346"/>
            <a:ext cx="479286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B484BA4-BB6F-4C88-B6A8-33AA0AFF4740}"/>
              </a:ext>
            </a:extLst>
          </p:cNvPr>
          <p:cNvSpPr txBox="1"/>
          <p:nvPr/>
        </p:nvSpPr>
        <p:spPr>
          <a:xfrm>
            <a:off x="428625" y="2157948"/>
            <a:ext cx="62150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NeoTotem Retail</a:t>
            </a:r>
            <a:r>
              <a:rPr lang="es-ES" dirty="0">
                <a:solidFill>
                  <a:schemeClr val="bg1"/>
                </a:solidFill>
              </a:rPr>
              <a:t> sigue un modelo </a:t>
            </a:r>
            <a:r>
              <a:rPr lang="es-ES" b="1" dirty="0">
                <a:solidFill>
                  <a:schemeClr val="bg1"/>
                </a:solidFill>
              </a:rPr>
              <a:t>en cascada</a:t>
            </a:r>
            <a:r>
              <a:rPr lang="es-ES" dirty="0">
                <a:solidFill>
                  <a:schemeClr val="bg1"/>
                </a:solidFill>
              </a:rPr>
              <a:t> porque su desarrollo requiere </a:t>
            </a:r>
            <a:r>
              <a:rPr lang="es-ES" b="1" dirty="0">
                <a:solidFill>
                  <a:schemeClr val="bg1"/>
                </a:solidFill>
              </a:rPr>
              <a:t>fases secuenciales</a:t>
            </a:r>
            <a:r>
              <a:rPr lang="es-ES" dirty="0">
                <a:solidFill>
                  <a:schemeClr val="bg1"/>
                </a:solidFill>
              </a:rPr>
              <a:t> bien definidas.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Requerimientos claros</a:t>
            </a:r>
            <a:r>
              <a:rPr lang="es-ES" dirty="0">
                <a:solidFill>
                  <a:schemeClr val="bg1"/>
                </a:solidFill>
              </a:rPr>
              <a:t> desde el inicio: No se prevé necesidad de cambios continuos.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Fases lineales y predecibles, adaptadas a un </a:t>
            </a:r>
            <a:r>
              <a:rPr lang="es-ES" b="1" dirty="0">
                <a:solidFill>
                  <a:schemeClr val="bg1"/>
                </a:solidFill>
              </a:rPr>
              <a:t>proceso de desarrollo académico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r>
              <a:rPr lang="es-ES" b="1" dirty="0">
                <a:solidFill>
                  <a:schemeClr val="bg1"/>
                </a:solidFill>
              </a:rPr>
              <a:t>Fases del Proyecto:</a:t>
            </a:r>
          </a:p>
          <a:p>
            <a:pPr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</a:rPr>
              <a:t>Análisis de Requisitos:</a:t>
            </a:r>
            <a:r>
              <a:rPr lang="es-ES" dirty="0">
                <a:solidFill>
                  <a:schemeClr val="bg1"/>
                </a:solidFill>
              </a:rPr>
              <a:t> Definición de problemas y soluciones.</a:t>
            </a:r>
          </a:p>
          <a:p>
            <a:pPr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</a:rPr>
              <a:t>Diseño del Sistema:</a:t>
            </a:r>
            <a:r>
              <a:rPr lang="es-ES" dirty="0">
                <a:solidFill>
                  <a:schemeClr val="bg1"/>
                </a:solidFill>
              </a:rPr>
              <a:t> Arquitectura general y modelo de datos.</a:t>
            </a:r>
          </a:p>
          <a:p>
            <a:pPr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</a:rPr>
              <a:t>Desarrollo:</a:t>
            </a:r>
            <a:r>
              <a:rPr lang="es-ES" dirty="0">
                <a:solidFill>
                  <a:schemeClr val="bg1"/>
                </a:solidFill>
              </a:rPr>
              <a:t> Implementación de backend (FastAPI), frontend (Flutter Web) e integración con IA.</a:t>
            </a:r>
          </a:p>
          <a:p>
            <a:pPr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</a:rPr>
              <a:t>Pruebas y Validación:</a:t>
            </a:r>
            <a:r>
              <a:rPr lang="es-ES" dirty="0">
                <a:solidFill>
                  <a:schemeClr val="bg1"/>
                </a:solidFill>
              </a:rPr>
              <a:t> Verificación de la funcionalidad en tiempo real (detección y recomendación).</a:t>
            </a:r>
          </a:p>
          <a:p>
            <a:pPr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</a:rPr>
              <a:t>Implementación:</a:t>
            </a:r>
            <a:r>
              <a:rPr lang="es-ES" dirty="0">
                <a:solidFill>
                  <a:schemeClr val="bg1"/>
                </a:solidFill>
              </a:rPr>
              <a:t> Despliegue en entorno local.</a:t>
            </a:r>
          </a:p>
          <a:p>
            <a:pPr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</a:rPr>
              <a:t>Mantenimiento:</a:t>
            </a:r>
            <a:r>
              <a:rPr lang="es-ES" dirty="0">
                <a:solidFill>
                  <a:schemeClr val="bg1"/>
                </a:solidFill>
              </a:rPr>
              <a:t> Retroalimentación y propuestas de mejora para versiones futuras.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93A9749A-1A6B-4D50-AB3E-27688E28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74" y="2361961"/>
            <a:ext cx="5932169" cy="35056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340" y="487680"/>
            <a:ext cx="10562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Prototipo de Interfaz de Usuario (UI)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22340" y="12534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El diseño de la interfaz se centra en la usabilidad en modo kiosk, facilitando la interacción visual y por voz.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93790" y="759678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C2B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Pantallas Clave: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Bienvenida, Consulta por Voz (micrófono activo) y Recomendaciones de Productos.</a:t>
            </a:r>
            <a:endParaRPr lang="en-US" sz="1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0CD93E-B3F0-4BDE-AB85-6F5055D9F9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0" y="1782169"/>
            <a:ext cx="3735348" cy="55330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48E7BE-15E6-4BFD-89B0-96362AE7641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44" y="1782169"/>
            <a:ext cx="3980181" cy="55330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5AB2E8-1A5D-43FC-8E04-C575D65C09C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8" y="1782169"/>
            <a:ext cx="3980182" cy="55330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322" y="526613"/>
            <a:ext cx="7803356" cy="1197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Cronograma  (14 Semanas)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0322" y="2010847"/>
            <a:ext cx="766048" cy="1149072"/>
          </a:xfrm>
          <a:prstGeom prst="roundRect">
            <a:avLst>
              <a:gd name="adj" fmla="val 360035"/>
            </a:avLst>
          </a:prstGeom>
          <a:solidFill>
            <a:srgbClr val="5F515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57" y="2405777"/>
            <a:ext cx="287179" cy="3590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7823" y="2202299"/>
            <a:ext cx="289738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Modulo 1: Planificación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627823" y="2616398"/>
            <a:ext cx="6845856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Modelo de datos, datasets, wireframes, Guía 1.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70322" y="3351371"/>
            <a:ext cx="766048" cy="1149072"/>
          </a:xfrm>
          <a:prstGeom prst="roundRect">
            <a:avLst>
              <a:gd name="adj" fmla="val 360035"/>
            </a:avLst>
          </a:prstGeom>
          <a:solidFill>
            <a:srgbClr val="5F515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57" y="3746302"/>
            <a:ext cx="287179" cy="3590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7823" y="3542824"/>
            <a:ext cx="272486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Modulo 2: Prototipado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627823" y="3956923"/>
            <a:ext cx="6845856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Endpoints simulados, BD inicial, prototipo UI, intents NLU, repo Git.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70322" y="4691896"/>
            <a:ext cx="766048" cy="1409938"/>
          </a:xfrm>
          <a:prstGeom prst="roundRect">
            <a:avLst>
              <a:gd name="adj" fmla="val 360035"/>
            </a:avLst>
          </a:prstGeom>
          <a:solidFill>
            <a:srgbClr val="5F515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57" y="5217319"/>
            <a:ext cx="287179" cy="3590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27823" y="4883348"/>
            <a:ext cx="270021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Modulo 3: Integración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627823" y="5297448"/>
            <a:ext cx="6845856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Endpoints completos, YOLOv8 + color, ASR real, ETL, dashboard KPIs, demo preliminar.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70322" y="6293287"/>
            <a:ext cx="766048" cy="1409938"/>
          </a:xfrm>
          <a:prstGeom prst="roundRect">
            <a:avLst>
              <a:gd name="adj" fmla="val 360035"/>
            </a:avLst>
          </a:prstGeom>
          <a:solidFill>
            <a:srgbClr val="5F5153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757" y="6818709"/>
            <a:ext cx="287179" cy="35909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27823" y="6484739"/>
            <a:ext cx="27767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Modulo 4: Finalización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1627823" y="6898838"/>
            <a:ext cx="6845856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Pruebas (backend, CV, voz, usabilidad), seguridad APIs, demo final y presentación.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681</Words>
  <Application>Microsoft Office PowerPoint</Application>
  <PresentationFormat>Personalizado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Noto Serif HK</vt:lpstr>
      <vt:lpstr>Noto Serif HK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Sebadilla® .</cp:lastModifiedBy>
  <cp:revision>37</cp:revision>
  <dcterms:created xsi:type="dcterms:W3CDTF">2025-10-14T20:35:42Z</dcterms:created>
  <dcterms:modified xsi:type="dcterms:W3CDTF">2025-10-30T21:15:08Z</dcterms:modified>
</cp:coreProperties>
</file>